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74" r:id="rId4"/>
    <p:sldId id="264" r:id="rId5"/>
    <p:sldId id="304" r:id="rId6"/>
    <p:sldId id="301" r:id="rId7"/>
    <p:sldId id="300" r:id="rId8"/>
    <p:sldId id="302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1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8C8FF-D21B-4171-8B71-0CB7B9745CD4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C34E4-CEBE-47B3-BC69-D0D12EF13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55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98E2-7A40-406C-ABC2-E512D14772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1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98E2-7A40-406C-ABC2-E512D147722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00DD-0DEE-4EB2-9C2C-BD9CFA0B2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BAF4-9A4C-495A-A5DB-D04F0173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6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00DD-0DEE-4EB2-9C2C-BD9CFA0B2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BAF4-9A4C-495A-A5DB-D04F0173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97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00DD-0DEE-4EB2-9C2C-BD9CFA0B2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BAF4-9A4C-495A-A5DB-D04F0173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1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051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0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00DD-0DEE-4EB2-9C2C-BD9CFA0B2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BAF4-9A4C-495A-A5DB-D04F0173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1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00DD-0DEE-4EB2-9C2C-BD9CFA0B2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BAF4-9A4C-495A-A5DB-D04F0173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2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00DD-0DEE-4EB2-9C2C-BD9CFA0B2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BAF4-9A4C-495A-A5DB-D04F0173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87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00DD-0DEE-4EB2-9C2C-BD9CFA0B2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BAF4-9A4C-495A-A5DB-D04F0173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0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00DD-0DEE-4EB2-9C2C-BD9CFA0B2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BAF4-9A4C-495A-A5DB-D04F0173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7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00DD-0DEE-4EB2-9C2C-BD9CFA0B2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BAF4-9A4C-495A-A5DB-D04F0173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22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00DD-0DEE-4EB2-9C2C-BD9CFA0B2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BAF4-9A4C-495A-A5DB-D04F0173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0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00DD-0DEE-4EB2-9C2C-BD9CFA0B2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6BAF4-9A4C-495A-A5DB-D04F0173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3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800DD-0DEE-4EB2-9C2C-BD9CFA0B2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6BAF4-9A4C-495A-A5DB-D04F01732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67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6667" y="1249728"/>
            <a:ext cx="6747933" cy="2429568"/>
          </a:xfrm>
        </p:spPr>
        <p:txBody>
          <a:bodyPr>
            <a:normAutofit fontScale="90000"/>
          </a:bodyPr>
          <a:lstStyle/>
          <a:p>
            <a:r>
              <a:rPr lang="ru-RU" dirty="0"/>
              <a:t>Зачем и кому нужна </a:t>
            </a:r>
            <a:r>
              <a:rPr lang="ru-RU" dirty="0" smtClean="0"/>
              <a:t>производительность?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6467" y="3843867"/>
            <a:ext cx="6747933" cy="1684866"/>
          </a:xfrm>
        </p:spPr>
        <p:txBody>
          <a:bodyPr>
            <a:normAutofit/>
          </a:bodyPr>
          <a:lstStyle/>
          <a:p>
            <a:pPr algn="r"/>
            <a:r>
              <a:rPr lang="ru-RU" sz="4400" i="1" dirty="0" smtClean="0"/>
              <a:t> Как вовлечь каждого </a:t>
            </a:r>
            <a:br>
              <a:rPr lang="ru-RU" sz="4400" i="1" dirty="0" smtClean="0"/>
            </a:br>
            <a:r>
              <a:rPr lang="ru-RU" sz="4400" i="1" dirty="0" smtClean="0"/>
              <a:t>в ее рост?</a:t>
            </a:r>
            <a:endParaRPr lang="ru-RU" sz="4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96991" y="6148400"/>
            <a:ext cx="2477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Алексей Баранов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://cdn01.ru/files/users/images/03/52/035266f40036b3e0fb313e008effda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68" y="1962850"/>
            <a:ext cx="4113903" cy="28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312" y="351001"/>
            <a:ext cx="11247040" cy="952131"/>
          </a:xfrm>
        </p:spPr>
        <p:txBody>
          <a:bodyPr>
            <a:normAutofit/>
          </a:bodyPr>
          <a:lstStyle/>
          <a:p>
            <a:r>
              <a:rPr lang="ru-RU" dirty="0" smtClean="0"/>
              <a:t>Эффективность бизнеса: вид изнутри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755" y="1673352"/>
            <a:ext cx="5945036" cy="3624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5984755" y="3063736"/>
            <a:ext cx="3561671" cy="75839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1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" name="TextBox 2"/>
          <p:cNvSpPr txBox="1"/>
          <p:nvPr/>
        </p:nvSpPr>
        <p:spPr>
          <a:xfrm>
            <a:off x="5995409" y="5253870"/>
            <a:ext cx="5934382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800000"/>
                </a:solidFill>
              </a:rPr>
              <a:t>2/3 топ-менеджеров </a:t>
            </a:r>
            <a:br>
              <a:rPr lang="ru-RU" sz="1600" dirty="0" smtClean="0">
                <a:solidFill>
                  <a:srgbClr val="800000"/>
                </a:solidFill>
              </a:rPr>
            </a:br>
            <a:r>
              <a:rPr lang="ru-RU" sz="1600" dirty="0" smtClean="0">
                <a:solidFill>
                  <a:srgbClr val="800000"/>
                </a:solidFill>
              </a:rPr>
              <a:t>не считают рост производительности труда </a:t>
            </a:r>
            <a:br>
              <a:rPr lang="ru-RU" sz="1600" dirty="0" smtClean="0">
                <a:solidFill>
                  <a:srgbClr val="800000"/>
                </a:solidFill>
              </a:rPr>
            </a:br>
            <a:r>
              <a:rPr lang="ru-RU" sz="1600" dirty="0" smtClean="0">
                <a:solidFill>
                  <a:srgbClr val="800000"/>
                </a:solidFill>
              </a:rPr>
              <a:t>приоритетной задачей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2796" y="1900156"/>
            <a:ext cx="2721334" cy="42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Источник: ЦМРП. 2017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19911" y="5245397"/>
            <a:ext cx="5944219" cy="83947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3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12298" y="1673352"/>
            <a:ext cx="5769864" cy="4498848"/>
            <a:chOff x="0" y="1803686"/>
            <a:chExt cx="6038780" cy="4427205"/>
          </a:xfrm>
        </p:grpSpPr>
        <p:pic>
          <p:nvPicPr>
            <p:cNvPr id="10" name="Picture 6" descr="http://marketing-course.ru/wp-content/uploads/2017/10/BCG-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03686"/>
              <a:ext cx="6038780" cy="44272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Скругленный прямоугольник 13"/>
            <p:cNvSpPr/>
            <p:nvPr/>
          </p:nvSpPr>
          <p:spPr>
            <a:xfrm flipV="1">
              <a:off x="736571" y="3055995"/>
              <a:ext cx="1311685" cy="26873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21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</p:spTree>
    <p:extLst>
      <p:ext uri="{BB962C8B-B14F-4D97-AF65-F5344CB8AC3E}">
        <p14:creationId xmlns:p14="http://schemas.microsoft.com/office/powerpoint/2010/main" val="5856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066" y="137343"/>
            <a:ext cx="10058399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Эффективность бизнеса: вид снаружи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0805"/>
          <a:stretch/>
        </p:blipFill>
        <p:spPr>
          <a:xfrm>
            <a:off x="600075" y="2819400"/>
            <a:ext cx="10991850" cy="3924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9161" y="6442127"/>
            <a:ext cx="4866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Источник: </a:t>
            </a:r>
            <a:r>
              <a:rPr lang="en-US" sz="1600" i="1" dirty="0"/>
              <a:t>IMD</a:t>
            </a:r>
            <a:r>
              <a:rPr lang="ru-RU" sz="1600" i="1" dirty="0"/>
              <a:t>, </a:t>
            </a:r>
            <a:r>
              <a:rPr lang="en-US" sz="1600" i="1" dirty="0" smtClean="0"/>
              <a:t>World Competitiveness Ranking, </a:t>
            </a:r>
            <a:r>
              <a:rPr lang="ru-RU" sz="1600" i="1" dirty="0" smtClean="0"/>
              <a:t>201</a:t>
            </a:r>
            <a:r>
              <a:rPr lang="en-US" sz="1600" i="1" dirty="0"/>
              <a:t>9</a:t>
            </a:r>
            <a:endParaRPr lang="ru-RU" sz="1600" i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31333" y="4377266"/>
            <a:ext cx="10354734" cy="1693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5017" t="10664" r="76856" b="59451"/>
          <a:stretch/>
        </p:blipFill>
        <p:spPr>
          <a:xfrm>
            <a:off x="1193270" y="1210744"/>
            <a:ext cx="1820334" cy="1810028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4631267" y="4388427"/>
            <a:ext cx="4202218" cy="2128550"/>
            <a:chOff x="4631267" y="4394198"/>
            <a:chExt cx="4202218" cy="212855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631267" y="4394198"/>
              <a:ext cx="2260600" cy="209296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28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821723" y="4429781"/>
              <a:ext cx="1011762" cy="209296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28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29130" t="10664" r="53502" b="59451"/>
          <a:stretch/>
        </p:blipFill>
        <p:spPr>
          <a:xfrm>
            <a:off x="3629818" y="1182269"/>
            <a:ext cx="1744134" cy="181002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53496" t="10664" r="28546" b="59451"/>
          <a:stretch/>
        </p:blipFill>
        <p:spPr>
          <a:xfrm>
            <a:off x="6354126" y="1210744"/>
            <a:ext cx="1803400" cy="181002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77018" t="10664" r="4939" b="59451"/>
          <a:stretch/>
        </p:blipFill>
        <p:spPr>
          <a:xfrm>
            <a:off x="8833485" y="1182269"/>
            <a:ext cx="1811866" cy="1810028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1329267" y="1340191"/>
            <a:ext cx="1517225" cy="1479209"/>
          </a:xfrm>
          <a:prstGeom prst="ellipse">
            <a:avLst/>
          </a:prstGeom>
          <a:solidFill>
            <a:srgbClr val="92D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025465" y="1326370"/>
            <a:ext cx="1475951" cy="1456466"/>
          </a:xfrm>
          <a:prstGeom prst="ellipse">
            <a:avLst/>
          </a:prstGeom>
          <a:solidFill>
            <a:srgbClr val="92D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793066" y="1340191"/>
            <a:ext cx="1456267" cy="1442228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473137" y="1377172"/>
            <a:ext cx="1456267" cy="1442228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394938" y="2862491"/>
            <a:ext cx="3190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Overall Ranking: Russia = 45</a:t>
            </a:r>
            <a:endParaRPr lang="ru-RU" sz="20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4631267" y="4385732"/>
            <a:ext cx="6353162" cy="2131244"/>
            <a:chOff x="4631267" y="4394198"/>
            <a:chExt cx="6353162" cy="2131244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631267" y="4394198"/>
              <a:ext cx="2260600" cy="209296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28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7821723" y="4429781"/>
              <a:ext cx="1011762" cy="209296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28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10439508" y="4432475"/>
              <a:ext cx="544921" cy="209296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28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9346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559" y="281153"/>
            <a:ext cx="842230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Факторы эффективности бизнеса:</a:t>
            </a:r>
            <a:br>
              <a:rPr lang="ru-RU" dirty="0" smtClean="0"/>
            </a:br>
            <a:r>
              <a:rPr lang="ru-RU" dirty="0" smtClean="0"/>
              <a:t>топ-10 и антитоп-10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1667" y="1952630"/>
            <a:ext cx="8393642" cy="4744503"/>
          </a:xfrm>
          <a:prstGeom prst="roundRect">
            <a:avLst>
              <a:gd name="adj" fmla="val 1384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410494" y="1952630"/>
            <a:ext cx="8194815" cy="4168230"/>
            <a:chOff x="3507868" y="1018053"/>
            <a:chExt cx="5852855" cy="318762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7868" y="1018053"/>
              <a:ext cx="2794555" cy="317163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0559" y="1018053"/>
              <a:ext cx="2920164" cy="3187626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748323" y="6300988"/>
            <a:ext cx="4812667" cy="33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/>
              <a:t>Источник: </a:t>
            </a:r>
            <a:r>
              <a:rPr lang="en-US" sz="1600" i="1" dirty="0"/>
              <a:t>IMD</a:t>
            </a:r>
            <a:r>
              <a:rPr lang="ru-RU" sz="1600" i="1" dirty="0"/>
              <a:t>, </a:t>
            </a:r>
            <a:r>
              <a:rPr lang="en-US" sz="1600" i="1" dirty="0"/>
              <a:t>Competitiveness </a:t>
            </a:r>
            <a:r>
              <a:rPr lang="en-US" sz="1600" i="1" dirty="0" smtClean="0"/>
              <a:t>Ranking, </a:t>
            </a:r>
            <a:r>
              <a:rPr lang="ru-RU" sz="1600" i="1" dirty="0" smtClean="0"/>
              <a:t>201</a:t>
            </a:r>
            <a:r>
              <a:rPr lang="en-US" sz="1600" i="1" dirty="0" smtClean="0"/>
              <a:t>8</a:t>
            </a:r>
            <a:endParaRPr lang="ru-RU" sz="1600" i="1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/>
          <a:srcRect l="53937" t="11655" r="29674" b="60897"/>
          <a:stretch/>
        </p:blipFill>
        <p:spPr>
          <a:xfrm>
            <a:off x="365039" y="238643"/>
            <a:ext cx="1497123" cy="1512321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8798718" y="1862667"/>
            <a:ext cx="3132667" cy="4834466"/>
            <a:chOff x="8805333" y="1862667"/>
            <a:chExt cx="3132667" cy="4834466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8805333" y="1862667"/>
              <a:ext cx="3132667" cy="4834466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55300" y="3420538"/>
              <a:ext cx="24747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400" dirty="0" smtClean="0"/>
                <a:t>Взаимное недоверие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400" dirty="0" smtClean="0"/>
                <a:t>Взаимное неуважение</a:t>
              </a:r>
              <a:endParaRPr lang="ru-RU" sz="2400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7557" y="2000692"/>
              <a:ext cx="2688217" cy="1467908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48"/>
            <a:stretch/>
          </p:blipFill>
          <p:spPr>
            <a:xfrm>
              <a:off x="10485374" y="5089248"/>
              <a:ext cx="1230400" cy="1377753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48"/>
            <a:stretch/>
          </p:blipFill>
          <p:spPr>
            <a:xfrm flipH="1">
              <a:off x="9027557" y="5089248"/>
              <a:ext cx="1230400" cy="1377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30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933" y="215431"/>
            <a:ext cx="3448300" cy="2349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3600" b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Культура</a:t>
            </a:r>
            <a:r>
              <a:rPr lang="ru-RU" sz="3200" b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sz="3200" b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съедает </a:t>
            </a:r>
            <a:br>
              <a:rPr lang="ru-RU" sz="3200" b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вашу </a:t>
            </a:r>
            <a:br>
              <a:rPr lang="ru-RU" sz="3200" b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стратегию </a:t>
            </a:r>
            <a:br>
              <a:rPr lang="ru-RU" sz="3200" b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на завтрак»</a:t>
            </a:r>
            <a:endParaRPr lang="ru-RU" sz="3200" b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202" name="Picture 10" descr="http://www.peoples.ru/science/economy/peter_drucker/drucker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2" y="215431"/>
            <a:ext cx="3312368" cy="226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livedoor.blogimg.jp/sg3lqj86/imgs/6/b/6b3148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44" y="215431"/>
            <a:ext cx="1699722" cy="226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kazarin.ru/wp-content/uploads/2015/11/The-iceberg-that-sinks-organizational-change-ru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099" y="215431"/>
            <a:ext cx="4322233" cy="64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4888" y="6121317"/>
            <a:ext cx="2133600" cy="365125"/>
          </a:xfrm>
        </p:spPr>
        <p:txBody>
          <a:bodyPr/>
          <a:lstStyle/>
          <a:p>
            <a:pPr>
              <a:defRPr/>
            </a:pPr>
            <a:fld id="{55D04EE9-F77D-4F89-BF34-6D0D98D74B2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0866" y="2661959"/>
            <a:ext cx="6956178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Font typeface="+mj-lt"/>
              <a:buAutoNum type="arabicPeriod"/>
            </a:pPr>
            <a:r>
              <a:rPr lang="ru-RU" b="0" i="0" dirty="0" smtClean="0">
                <a:solidFill>
                  <a:srgbClr val="202615"/>
                </a:solidFill>
                <a:effectLst/>
                <a:latin typeface="Geneva"/>
              </a:rPr>
              <a:t> Вовлекающее лидерство и развертывание политики</a:t>
            </a:r>
            <a:endParaRPr lang="en-US" b="0" i="0" dirty="0" smtClean="0">
              <a:solidFill>
                <a:srgbClr val="202615"/>
              </a:solidFill>
              <a:effectLst/>
              <a:latin typeface="Geneva"/>
            </a:endParaRPr>
          </a:p>
          <a:p>
            <a:pPr algn="just">
              <a:spcBef>
                <a:spcPts val="600"/>
              </a:spcBef>
              <a:buFont typeface="+mj-lt"/>
              <a:buAutoNum type="arabicPeriod"/>
            </a:pPr>
            <a:r>
              <a:rPr lang="ru-RU" b="0" i="0" dirty="0" smtClean="0">
                <a:solidFill>
                  <a:srgbClr val="202615"/>
                </a:solidFill>
                <a:effectLst/>
                <a:latin typeface="Geneva"/>
              </a:rPr>
              <a:t> Создание новой производственной культуры, в </a:t>
            </a:r>
            <a:r>
              <a:rPr lang="ru-RU" b="0" i="0" dirty="0" err="1" smtClean="0">
                <a:solidFill>
                  <a:srgbClr val="202615"/>
                </a:solidFill>
                <a:effectLst/>
                <a:latin typeface="Geneva"/>
              </a:rPr>
              <a:t>тч</a:t>
            </a:r>
            <a:r>
              <a:rPr lang="ru-RU" b="0" i="0" dirty="0" smtClean="0">
                <a:solidFill>
                  <a:srgbClr val="202615"/>
                </a:solidFill>
                <a:effectLst/>
                <a:latin typeface="Geneva"/>
              </a:rPr>
              <a:t> в выявлении проблем</a:t>
            </a:r>
            <a:r>
              <a:rPr lang="en-US" b="0" i="0" dirty="0" smtClean="0">
                <a:solidFill>
                  <a:srgbClr val="202615"/>
                </a:solidFill>
                <a:effectLst/>
                <a:latin typeface="Geneva"/>
              </a:rPr>
              <a:t>.</a:t>
            </a:r>
          </a:p>
          <a:p>
            <a:pPr algn="just">
              <a:spcBef>
                <a:spcPts val="600"/>
              </a:spcBef>
              <a:buFont typeface="+mj-lt"/>
              <a:buAutoNum type="arabicPeriod"/>
            </a:pPr>
            <a:r>
              <a:rPr lang="ru-RU" b="0" i="0" dirty="0" smtClean="0">
                <a:solidFill>
                  <a:srgbClr val="202615"/>
                </a:solidFill>
                <a:effectLst/>
                <a:latin typeface="Geneva"/>
              </a:rPr>
              <a:t> Регулярные технологические инновации</a:t>
            </a:r>
            <a:r>
              <a:rPr lang="en-US" b="0" i="0" dirty="0" smtClean="0">
                <a:solidFill>
                  <a:srgbClr val="202615"/>
                </a:solidFill>
                <a:effectLst/>
                <a:latin typeface="Geneva"/>
              </a:rPr>
              <a:t>.</a:t>
            </a:r>
          </a:p>
          <a:p>
            <a:pPr algn="just">
              <a:spcBef>
                <a:spcPts val="600"/>
              </a:spcBef>
              <a:buFont typeface="+mj-lt"/>
              <a:buAutoNum type="arabicPeriod"/>
            </a:pPr>
            <a:r>
              <a:rPr lang="ru-RU" b="0" i="0" dirty="0" smtClean="0">
                <a:solidFill>
                  <a:srgbClr val="202615"/>
                </a:solidFill>
                <a:effectLst/>
                <a:latin typeface="Geneva"/>
              </a:rPr>
              <a:t> Инвестирование в привлечение и развитие талантов и навыков.</a:t>
            </a:r>
          </a:p>
          <a:p>
            <a:pPr algn="just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solidFill>
                  <a:srgbClr val="202615"/>
                </a:solidFill>
                <a:latin typeface="Geneva"/>
              </a:rPr>
              <a:t> </a:t>
            </a:r>
            <a:r>
              <a:rPr lang="ru-RU" b="0" i="0" dirty="0" smtClean="0">
                <a:solidFill>
                  <a:srgbClr val="202615"/>
                </a:solidFill>
                <a:effectLst/>
                <a:latin typeface="Geneva"/>
              </a:rPr>
              <a:t>Стандартизация управления и 5С в показателях - прежде стандартизации процессов и 5С на рабочих местах.</a:t>
            </a:r>
            <a:endParaRPr lang="en-US" b="0" i="0" dirty="0" smtClean="0">
              <a:solidFill>
                <a:srgbClr val="202615"/>
              </a:solidFill>
              <a:effectLst/>
              <a:latin typeface="Geneva"/>
            </a:endParaRPr>
          </a:p>
          <a:p>
            <a:pPr algn="just">
              <a:spcBef>
                <a:spcPts val="600"/>
              </a:spcBef>
              <a:buFont typeface="+mj-lt"/>
              <a:buAutoNum type="arabicPeriod"/>
            </a:pPr>
            <a:r>
              <a:rPr lang="ru-RU" b="0" i="0" dirty="0" smtClean="0">
                <a:solidFill>
                  <a:srgbClr val="202615"/>
                </a:solidFill>
                <a:effectLst/>
                <a:latin typeface="Geneva"/>
              </a:rPr>
              <a:t> Командное решение проблем спринтами и непрерывное совершенствование.</a:t>
            </a:r>
            <a:endParaRPr lang="en-US" b="0" i="0" dirty="0" smtClean="0">
              <a:solidFill>
                <a:srgbClr val="202615"/>
              </a:solidFill>
              <a:effectLst/>
              <a:latin typeface="Geneva"/>
            </a:endParaRPr>
          </a:p>
          <a:p>
            <a:pPr algn="just">
              <a:spcBef>
                <a:spcPts val="600"/>
              </a:spcBef>
              <a:buFont typeface="+mj-lt"/>
              <a:buAutoNum type="arabicPeriod"/>
            </a:pPr>
            <a:r>
              <a:rPr lang="ru-RU" b="0" i="0" dirty="0" smtClean="0">
                <a:solidFill>
                  <a:srgbClr val="202615"/>
                </a:solidFill>
                <a:effectLst/>
                <a:latin typeface="Geneva"/>
              </a:rPr>
              <a:t> Определить заинтересованные стороны, потоки создания их ценностей, согласовать и контролировать целевые состояния в них.</a:t>
            </a:r>
            <a:endParaRPr lang="en-US" b="0" i="0" dirty="0" smtClean="0">
              <a:solidFill>
                <a:srgbClr val="202615"/>
              </a:solidFill>
              <a:effectLst/>
              <a:latin typeface="Geneva"/>
            </a:endParaRPr>
          </a:p>
          <a:p>
            <a:pPr>
              <a:spcBef>
                <a:spcPts val="60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70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40"/>
            <a:ext cx="11362267" cy="1143000"/>
          </a:xfrm>
        </p:spPr>
        <p:txBody>
          <a:bodyPr>
            <a:noAutofit/>
          </a:bodyPr>
          <a:lstStyle/>
          <a:p>
            <a:r>
              <a:rPr lang="ru-RU" sz="3600" dirty="0"/>
              <a:t>Как повысить вовлеченность </a:t>
            </a:r>
            <a:r>
              <a:rPr lang="ru-RU" sz="3600" dirty="0" smtClean="0"/>
              <a:t>организаций </a:t>
            </a:r>
            <a:r>
              <a:rPr lang="ru-RU" sz="3600" dirty="0"/>
              <a:t>к участию в </a:t>
            </a:r>
            <a:r>
              <a:rPr lang="ru-RU" sz="3600" dirty="0" smtClean="0"/>
              <a:t>Национальном проекте «</a:t>
            </a:r>
            <a:r>
              <a:rPr lang="ru-RU" sz="3600" dirty="0" err="1" smtClean="0"/>
              <a:t>ППТиПЗ</a:t>
            </a:r>
            <a:r>
              <a:rPr lang="ru-RU" sz="3600" dirty="0" smtClean="0"/>
              <a:t>»? Пути</a:t>
            </a:r>
            <a:endParaRPr lang="ru-RU" sz="3600" dirty="0"/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267006"/>
              </p:ext>
            </p:extLst>
          </p:nvPr>
        </p:nvGraphicFramePr>
        <p:xfrm>
          <a:off x="321733" y="1549089"/>
          <a:ext cx="11650133" cy="525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134">
                  <a:extLst>
                    <a:ext uri="{9D8B030D-6E8A-4147-A177-3AD203B41FA5}">
                      <a16:colId xmlns:a16="http://schemas.microsoft.com/office/drawing/2014/main" val="2064612572"/>
                    </a:ext>
                  </a:extLst>
                </a:gridCol>
                <a:gridCol w="4834466">
                  <a:extLst>
                    <a:ext uri="{9D8B030D-6E8A-4147-A177-3AD203B41FA5}">
                      <a16:colId xmlns:a16="http://schemas.microsoft.com/office/drawing/2014/main" val="2585490482"/>
                    </a:ext>
                  </a:extLst>
                </a:gridCol>
                <a:gridCol w="4182533">
                  <a:extLst>
                    <a:ext uri="{9D8B030D-6E8A-4147-A177-3AD203B41FA5}">
                      <a16:colId xmlns:a16="http://schemas.microsoft.com/office/drawing/2014/main" val="1238655869"/>
                    </a:ext>
                  </a:extLst>
                </a:gridCol>
              </a:tblGrid>
              <a:tr h="52693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Экологичный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Реалистичный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Обычный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585161"/>
                  </a:ext>
                </a:extLst>
              </a:tr>
              <a:tr h="3477795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900" dirty="0" smtClean="0"/>
                        <a:t>Судебная реформа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900" dirty="0" smtClean="0"/>
                        <a:t>Развитие конкуренции и сокращение госсектора 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900" dirty="0" smtClean="0"/>
                        <a:t>Развитие </a:t>
                      </a:r>
                      <a:r>
                        <a:rPr lang="ru-RU" sz="1900" dirty="0" err="1" smtClean="0"/>
                        <a:t>инвестклимата</a:t>
                      </a:r>
                      <a:r>
                        <a:rPr lang="ru-RU" sz="1900" dirty="0" smtClean="0"/>
                        <a:t> и защита инвесторов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900" dirty="0" smtClean="0"/>
                        <a:t>Стимулирование</a:t>
                      </a:r>
                      <a:r>
                        <a:rPr lang="ru-RU" sz="1900" baseline="0" dirty="0" smtClean="0"/>
                        <a:t> </a:t>
                      </a:r>
                      <a:r>
                        <a:rPr lang="ru-RU" sz="1900" baseline="0" dirty="0" err="1" smtClean="0"/>
                        <a:t>несырьевого</a:t>
                      </a:r>
                      <a:r>
                        <a:rPr lang="ru-RU" sz="1900" baseline="0" dirty="0" smtClean="0"/>
                        <a:t> экспорта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900" baseline="0" dirty="0" smtClean="0"/>
                        <a:t>Поддержка устойчивого развития</a:t>
                      </a:r>
                      <a:endParaRPr lang="ru-RU" sz="1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900" dirty="0" smtClean="0"/>
                        <a:t>Развертывание политики</a:t>
                      </a:r>
                      <a:br>
                        <a:rPr lang="ru-RU" sz="1900" dirty="0" smtClean="0"/>
                      </a:br>
                      <a:r>
                        <a:rPr lang="ru-RU" sz="1900" dirty="0" smtClean="0"/>
                        <a:t>- показать ЧТО</a:t>
                      </a:r>
                      <a:br>
                        <a:rPr lang="ru-RU" sz="1900" dirty="0" smtClean="0"/>
                      </a:br>
                      <a:r>
                        <a:rPr lang="ru-RU" sz="1900" dirty="0" smtClean="0"/>
                        <a:t>- принципы устойчивого развития</a:t>
                      </a:r>
                      <a:br>
                        <a:rPr lang="ru-RU" sz="1900" dirty="0" smtClean="0"/>
                      </a:br>
                      <a:r>
                        <a:rPr lang="ru-RU" sz="1900" dirty="0" smtClean="0"/>
                        <a:t>- конкурсный отбор участников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900" dirty="0" smtClean="0"/>
                        <a:t>Стимулировать</a:t>
                      </a:r>
                      <a:r>
                        <a:rPr lang="ru-RU" sz="1900" baseline="0" dirty="0" smtClean="0"/>
                        <a:t> </a:t>
                      </a:r>
                      <a:br>
                        <a:rPr lang="ru-RU" sz="1900" baseline="0" dirty="0" smtClean="0"/>
                      </a:br>
                      <a:r>
                        <a:rPr lang="ru-RU" sz="1900" baseline="0" dirty="0" smtClean="0"/>
                        <a:t>- всеобщность (от МСБ до ОИВ)</a:t>
                      </a:r>
                      <a:br>
                        <a:rPr lang="ru-RU" sz="1900" baseline="0" dirty="0" smtClean="0"/>
                      </a:br>
                      <a:r>
                        <a:rPr lang="ru-RU" sz="1900" baseline="0" dirty="0" smtClean="0"/>
                        <a:t>- КПЭ, налоги</a:t>
                      </a:r>
                      <a:br>
                        <a:rPr lang="ru-RU" sz="1900" baseline="0" dirty="0" smtClean="0"/>
                      </a:br>
                      <a:r>
                        <a:rPr lang="ru-RU" sz="1900" baseline="0" dirty="0" smtClean="0"/>
                        <a:t>- независимость и прозрачность оценки (</a:t>
                      </a:r>
                      <a:r>
                        <a:rPr lang="ru-RU" sz="1900" baseline="0" dirty="0" err="1" smtClean="0"/>
                        <a:t>общ.конкурсы</a:t>
                      </a:r>
                      <a:r>
                        <a:rPr lang="ru-RU" sz="1900" baseline="0" dirty="0" smtClean="0"/>
                        <a:t>, открытые данные)</a:t>
                      </a:r>
                      <a:br>
                        <a:rPr lang="ru-RU" sz="1900" baseline="0" dirty="0" smtClean="0"/>
                      </a:br>
                      <a:r>
                        <a:rPr lang="ru-RU" sz="1900" baseline="0" dirty="0" smtClean="0"/>
                        <a:t>- развитие рынка консалтинга и обучения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900" dirty="0" smtClean="0"/>
                        <a:t>Всеобуч - от бригадиров до </a:t>
                      </a:r>
                      <a:r>
                        <a:rPr lang="ru-RU" sz="1900" dirty="0" err="1" smtClean="0"/>
                        <a:t>гендиров</a:t>
                      </a:r>
                      <a:endParaRPr lang="ru-RU" sz="1900" dirty="0" smtClean="0"/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900" dirty="0" smtClean="0"/>
                        <a:t>Поддержка</a:t>
                      </a:r>
                      <a:r>
                        <a:rPr lang="ru-RU" sz="1900" baseline="0" dirty="0" smtClean="0"/>
                        <a:t> н</a:t>
                      </a:r>
                      <a:r>
                        <a:rPr lang="ru-RU" sz="1900" dirty="0" smtClean="0"/>
                        <a:t>а самом высшем уровне - подавать пример и признавать успехи 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900" dirty="0" smtClean="0"/>
                        <a:t>Прозрачность </a:t>
                      </a:r>
                      <a:r>
                        <a:rPr lang="ru-RU" sz="1900" dirty="0" err="1" smtClean="0"/>
                        <a:t>финпотоков</a:t>
                      </a:r>
                      <a:r>
                        <a:rPr lang="ru-RU" sz="1900" dirty="0" smtClean="0"/>
                        <a:t> и результатов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900" dirty="0" smtClean="0"/>
                        <a:t>Директивные назначения участников, декомпозиция целей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900" dirty="0" smtClean="0"/>
                        <a:t>Модная тема + Бесплатный сыр + Бюрократия и прокурорский надзор +</a:t>
                      </a:r>
                      <a:r>
                        <a:rPr lang="ru-RU" sz="1900" baseline="0" dirty="0" smtClean="0"/>
                        <a:t> Фрагментарное покрытие</a:t>
                      </a:r>
                      <a:endParaRPr lang="ru-RU" sz="1900" dirty="0" smtClean="0"/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900" dirty="0" smtClean="0"/>
                        <a:t>Монополизация отрасли обучения </a:t>
                      </a:r>
                      <a:r>
                        <a:rPr lang="en-US" sz="1900" dirty="0" smtClean="0"/>
                        <a:t>(</a:t>
                      </a:r>
                      <a:r>
                        <a:rPr lang="ru-RU" sz="1900" dirty="0" smtClean="0"/>
                        <a:t>вместо развития конкуренции в ней при прозрачном общественном контроле</a:t>
                      </a:r>
                      <a:r>
                        <a:rPr lang="en-US" sz="1900" dirty="0" smtClean="0"/>
                        <a:t>)</a:t>
                      </a:r>
                      <a:endParaRPr lang="ru-RU" sz="1900" dirty="0" smtClean="0"/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900" dirty="0" smtClean="0"/>
                        <a:t>Первые лица не вовлечены или формально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1900" dirty="0" smtClean="0"/>
                        <a:t>Непрозрачность </a:t>
                      </a:r>
                      <a:r>
                        <a:rPr lang="ru-RU" sz="1900" dirty="0" err="1" smtClean="0"/>
                        <a:t>финпотоков</a:t>
                      </a:r>
                      <a:r>
                        <a:rPr lang="ru-RU" sz="1900" dirty="0" smtClean="0"/>
                        <a:t> и результатов</a:t>
                      </a:r>
                      <a:endParaRPr lang="ru-RU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75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4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066" y="443973"/>
            <a:ext cx="109728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Как обеспечить занятость высвобождаемому персоналу по итогам мероприятий по повышению производительности труда</a:t>
            </a:r>
            <a:r>
              <a:rPr lang="ru-RU" sz="3600" dirty="0" smtClean="0"/>
              <a:t>? Пути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928364"/>
              </p:ext>
            </p:extLst>
          </p:nvPr>
        </p:nvGraphicFramePr>
        <p:xfrm>
          <a:off x="224366" y="1810173"/>
          <a:ext cx="11760200" cy="4950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2101">
                  <a:extLst>
                    <a:ext uri="{9D8B030D-6E8A-4147-A177-3AD203B41FA5}">
                      <a16:colId xmlns:a16="http://schemas.microsoft.com/office/drawing/2014/main" val="20646125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02321870"/>
                    </a:ext>
                  </a:extLst>
                </a:gridCol>
                <a:gridCol w="3594099">
                  <a:extLst>
                    <a:ext uri="{9D8B030D-6E8A-4147-A177-3AD203B41FA5}">
                      <a16:colId xmlns:a16="http://schemas.microsoft.com/office/drawing/2014/main" val="1238655869"/>
                    </a:ext>
                  </a:extLst>
                </a:gridCol>
              </a:tblGrid>
              <a:tr h="47019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Экологичный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Реалистичный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Обычный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585161"/>
                  </a:ext>
                </a:extLst>
              </a:tr>
              <a:tr h="3671698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200" dirty="0" smtClean="0"/>
                        <a:t>Судебная реформа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200" dirty="0" smtClean="0"/>
                        <a:t>Развитие конкуренции и сокращение госсектора 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200" dirty="0" smtClean="0"/>
                        <a:t>Развитие </a:t>
                      </a:r>
                      <a:r>
                        <a:rPr lang="ru-RU" sz="2200" dirty="0" err="1" smtClean="0"/>
                        <a:t>инвестклимата</a:t>
                      </a:r>
                      <a:r>
                        <a:rPr lang="ru-RU" sz="2200" dirty="0" smtClean="0"/>
                        <a:t> и защита инвесторов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200" dirty="0" smtClean="0"/>
                        <a:t>Стимулирование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baseline="0" dirty="0" err="1" smtClean="0"/>
                        <a:t>несырьевого</a:t>
                      </a:r>
                      <a:r>
                        <a:rPr lang="ru-RU" sz="2200" baseline="0" dirty="0" smtClean="0"/>
                        <a:t> экспорта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200" baseline="0" dirty="0" smtClean="0"/>
                        <a:t>Стимулирование прозрачности соблюдения принципов устойчивого развития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400" dirty="0" smtClean="0"/>
                        <a:t>Развертывание политики</a:t>
                      </a:r>
                      <a:r>
                        <a:rPr lang="ru-RU" sz="2200" baseline="0" dirty="0" smtClean="0"/>
                        <a:t> фактических компетенций, в </a:t>
                      </a:r>
                      <a:r>
                        <a:rPr lang="ru-RU" sz="2200" baseline="0" dirty="0" err="1" smtClean="0"/>
                        <a:t>тч</a:t>
                      </a:r>
                      <a:r>
                        <a:rPr lang="ru-RU" sz="2200" baseline="0" dirty="0" smtClean="0"/>
                        <a:t/>
                      </a:r>
                      <a:br>
                        <a:rPr lang="ru-RU" sz="2200" baseline="0" dirty="0" smtClean="0"/>
                      </a:br>
                      <a:r>
                        <a:rPr lang="ru-RU" sz="2200" baseline="0" dirty="0" smtClean="0"/>
                        <a:t>- </a:t>
                      </a:r>
                      <a:r>
                        <a:rPr lang="en-US" sz="2200" baseline="0" dirty="0" smtClean="0"/>
                        <a:t>soft skills</a:t>
                      </a:r>
                      <a:br>
                        <a:rPr lang="en-US" sz="2200" baseline="0" dirty="0" smtClean="0"/>
                      </a:br>
                      <a:r>
                        <a:rPr lang="en-US" sz="2200" baseline="0" dirty="0" smtClean="0"/>
                        <a:t>- </a:t>
                      </a:r>
                      <a:r>
                        <a:rPr lang="ru-RU" sz="2200" baseline="0" dirty="0" smtClean="0"/>
                        <a:t>управленческие компетенции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200" baseline="0" dirty="0" smtClean="0"/>
                        <a:t>Перечень дефицита компетенций (целевых)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200" baseline="0" dirty="0" smtClean="0"/>
                        <a:t>Перечень целевых компетенций</a:t>
                      </a:r>
                      <a:endParaRPr lang="en-US" sz="2200" baseline="0" dirty="0" smtClean="0"/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200" baseline="0" dirty="0" smtClean="0"/>
                        <a:t>Определение разрывов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200" baseline="0" dirty="0" smtClean="0"/>
                        <a:t>Система наставничества и всеобуча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200" dirty="0" smtClean="0"/>
                        <a:t>Публично</a:t>
                      </a:r>
                      <a:r>
                        <a:rPr lang="ru-RU" sz="2200" baseline="0" dirty="0" smtClean="0"/>
                        <a:t> с</a:t>
                      </a:r>
                      <a:r>
                        <a:rPr lang="ru-RU" sz="2200" dirty="0" smtClean="0"/>
                        <a:t>тимулировать неэффективность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200" dirty="0" smtClean="0"/>
                        <a:t>Директивное сокращение персонала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200" dirty="0" smtClean="0"/>
                        <a:t>Некомпетентное и\или неактуальное обучение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200" dirty="0" err="1" smtClean="0"/>
                        <a:t>Слабодифференцированное</a:t>
                      </a:r>
                      <a:r>
                        <a:rPr lang="ru-RU" sz="2200" baseline="0" dirty="0" smtClean="0"/>
                        <a:t> о</a:t>
                      </a:r>
                      <a:r>
                        <a:rPr lang="ru-RU" sz="2200" dirty="0" smtClean="0"/>
                        <a:t>бучение, дефицит практики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200" dirty="0" smtClean="0"/>
                        <a:t>Непрозрачность расходов и результатов в поддержке занятости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75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2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33" y="240772"/>
            <a:ext cx="10972800" cy="1143000"/>
          </a:xfrm>
        </p:spPr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Какую роль может играть </a:t>
            </a:r>
            <a:r>
              <a:rPr lang="ru-RU" sz="3600" dirty="0" err="1"/>
              <a:t>цифровизация</a:t>
            </a:r>
            <a:r>
              <a:rPr lang="ru-RU" sz="3600" dirty="0"/>
              <a:t> процессов и анализ их цифровых следов для повышения производительности труда на </a:t>
            </a:r>
            <a:r>
              <a:rPr lang="ru-RU" sz="3600" dirty="0" smtClean="0"/>
              <a:t>предприятиях? Пути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195303"/>
              </p:ext>
            </p:extLst>
          </p:nvPr>
        </p:nvGraphicFramePr>
        <p:xfrm>
          <a:off x="626533" y="2082801"/>
          <a:ext cx="109728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800">
                  <a:extLst>
                    <a:ext uri="{9D8B030D-6E8A-4147-A177-3AD203B41FA5}">
                      <a16:colId xmlns:a16="http://schemas.microsoft.com/office/drawing/2014/main" val="2064612572"/>
                    </a:ext>
                  </a:extLst>
                </a:gridCol>
                <a:gridCol w="4258734">
                  <a:extLst>
                    <a:ext uri="{9D8B030D-6E8A-4147-A177-3AD203B41FA5}">
                      <a16:colId xmlns:a16="http://schemas.microsoft.com/office/drawing/2014/main" val="3566541487"/>
                    </a:ext>
                  </a:extLst>
                </a:gridCol>
                <a:gridCol w="3107266">
                  <a:extLst>
                    <a:ext uri="{9D8B030D-6E8A-4147-A177-3AD203B41FA5}">
                      <a16:colId xmlns:a16="http://schemas.microsoft.com/office/drawing/2014/main" val="1238655869"/>
                    </a:ext>
                  </a:extLst>
                </a:gridCol>
              </a:tblGrid>
              <a:tr h="19134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Экологичный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Реалистичный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Обычный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585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000" dirty="0" smtClean="0"/>
                        <a:t>Судебная реформа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Развитие конкуренции и сокращение госсектора 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Развитие </a:t>
                      </a:r>
                      <a:r>
                        <a:rPr lang="ru-RU" sz="2000" dirty="0" err="1" smtClean="0"/>
                        <a:t>инвестклимата</a:t>
                      </a:r>
                      <a:r>
                        <a:rPr lang="ru-RU" sz="2000" dirty="0" smtClean="0"/>
                        <a:t> и защита инвесторов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Стимулирование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err="1" smtClean="0"/>
                        <a:t>несырьевого</a:t>
                      </a:r>
                      <a:r>
                        <a:rPr lang="ru-RU" sz="2000" baseline="0" dirty="0" smtClean="0"/>
                        <a:t> экспорта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000" baseline="0" dirty="0" smtClean="0"/>
                        <a:t>Стимулирование прозрачности соблюдения принципов устойчивого развития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000" dirty="0" smtClean="0"/>
                        <a:t>Развертывание политики производительности и </a:t>
                      </a:r>
                      <a:r>
                        <a:rPr lang="ru-RU" sz="2000" dirty="0" err="1" smtClean="0"/>
                        <a:t>цифровизации</a:t>
                      </a:r>
                      <a:endParaRPr lang="ru-RU" sz="2000" dirty="0" smtClean="0"/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000" dirty="0" smtClean="0"/>
                        <a:t>Стимулирование</a:t>
                      </a:r>
                      <a:r>
                        <a:rPr lang="ru-RU" sz="2000" baseline="0" dirty="0" smtClean="0"/>
                        <a:t> интеграции нацпроектов ПТ и ЦЭ</a:t>
                      </a:r>
                      <a:endParaRPr lang="ru-RU" sz="2000" dirty="0" smtClean="0"/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Обязательный контроль оптимизации процессов ДО </a:t>
                      </a:r>
                      <a:r>
                        <a:rPr lang="ru-RU" sz="2000" dirty="0" err="1" smtClean="0"/>
                        <a:t>цифровизации</a:t>
                      </a:r>
                      <a:endParaRPr lang="ru-RU" sz="2000" dirty="0" smtClean="0"/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000" dirty="0" err="1" smtClean="0"/>
                        <a:t>Цифровизация</a:t>
                      </a:r>
                      <a:r>
                        <a:rPr lang="ru-RU" sz="2000" baseline="0" dirty="0" smtClean="0"/>
                        <a:t> оптимизированных процессов и</a:t>
                      </a:r>
                      <a:r>
                        <a:rPr lang="ru-RU" sz="2000" dirty="0" smtClean="0"/>
                        <a:t> устойчивого развития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000" dirty="0" err="1" smtClean="0"/>
                        <a:t>Фин.прозрачность</a:t>
                      </a:r>
                      <a:r>
                        <a:rPr lang="ru-RU" sz="2000" dirty="0" smtClean="0"/>
                        <a:t> расходов и результатов нацпроекта ЦЭ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Декомпозиция целей проектов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000" dirty="0" err="1" smtClean="0"/>
                        <a:t>Цифровизация</a:t>
                      </a:r>
                      <a:r>
                        <a:rPr lang="ru-RU" sz="2000" dirty="0" smtClean="0"/>
                        <a:t> неоптимизированных процессов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000" dirty="0" smtClean="0"/>
                        <a:t>Модная тема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Цифровое «шаманство», Цифровая бюрократия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Непрозрачность расходов</a:t>
                      </a:r>
                      <a:r>
                        <a:rPr lang="ru-RU" sz="2000" baseline="0" dirty="0" smtClean="0"/>
                        <a:t> и результатов проекта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75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1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ingmasherpa.com/images/1_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0" b="6915"/>
          <a:stretch/>
        </p:blipFill>
        <p:spPr bwMode="auto">
          <a:xfrm>
            <a:off x="-32055" y="1"/>
            <a:ext cx="12222937" cy="68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FB84B-1E82-48E3-9802-EBFC3C88335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22" y="0"/>
            <a:ext cx="12189759" cy="6206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8189" tIns="39095" rIns="78189" bIns="39095" anchor="ctr"/>
          <a:lstStyle/>
          <a:p>
            <a:pPr algn="ctr">
              <a:defRPr/>
            </a:pPr>
            <a: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 Cent"/>
                <a:ea typeface="+mj-ea"/>
                <a:cs typeface="+mj-cs"/>
              </a:rPr>
              <a:t>Выбирайте </a:t>
            </a:r>
            <a:r>
              <a:rPr lang="ru-RU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 Cent"/>
                <a:ea typeface="+mj-ea"/>
                <a:cs typeface="+mj-cs"/>
              </a:rPr>
              <a:t>экологичные</a:t>
            </a:r>
            <a:r>
              <a:rPr 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 Cent"/>
                <a:ea typeface="+mj-ea"/>
                <a:cs typeface="+mj-cs"/>
              </a:rPr>
              <a:t> и реалистичные маршруты!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 Cen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7873" y="5798145"/>
            <a:ext cx="3055645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r"/>
            <a:r>
              <a:rPr lang="ru-RU" dirty="0"/>
              <a:t>Алексей Баранов</a:t>
            </a:r>
            <a:br>
              <a:rPr lang="ru-RU" dirty="0"/>
            </a:br>
            <a:r>
              <a:rPr lang="ru-RU" dirty="0"/>
              <a:t>+7 982 6030 888</a:t>
            </a:r>
          </a:p>
          <a:p>
            <a:pPr algn="r"/>
            <a:r>
              <a:rPr lang="en-US" dirty="0"/>
              <a:t>navigator2success@gmail.com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-25401" y="4589464"/>
            <a:ext cx="3342262" cy="2315758"/>
            <a:chOff x="7402938" y="1419989"/>
            <a:chExt cx="3342262" cy="2315758"/>
          </a:xfrm>
        </p:grpSpPr>
        <p:pic>
          <p:nvPicPr>
            <p:cNvPr id="10" name="Picture 2" descr="http://podarok-super.ru/wp-content/uploads/2016/04/podark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02938" y="1419989"/>
              <a:ext cx="3254742" cy="226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402938" y="3397193"/>
              <a:ext cx="33422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chemeClr val="accent2">
                      <a:lumMod val="50000"/>
                    </a:schemeClr>
                  </a:solidFill>
                </a:rPr>
                <a:t>Финалистам нацпроекта – подарки</a:t>
              </a:r>
              <a:endParaRPr lang="ru-RU" sz="16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1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375</Words>
  <Application>Microsoft Office PowerPoint</Application>
  <PresentationFormat>Широкоэкранный</PresentationFormat>
  <Paragraphs>87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21 Cent</vt:lpstr>
      <vt:lpstr>Arial</vt:lpstr>
      <vt:lpstr>Calibri</vt:lpstr>
      <vt:lpstr>Calibri Light</vt:lpstr>
      <vt:lpstr>Geneva</vt:lpstr>
      <vt:lpstr>Тема Office</vt:lpstr>
      <vt:lpstr>Зачем и кому нужна производительность? </vt:lpstr>
      <vt:lpstr>Эффективность бизнеса: вид изнутри</vt:lpstr>
      <vt:lpstr>Эффективность бизнеса: вид снаружи</vt:lpstr>
      <vt:lpstr>Факторы эффективности бизнеса: топ-10 и антитоп-10 </vt:lpstr>
      <vt:lpstr>Презентация PowerPoint</vt:lpstr>
      <vt:lpstr>Как повысить вовлеченность организаций к участию в Национальном проекте «ППТиПЗ»? Пути</vt:lpstr>
      <vt:lpstr>Как обеспечить занятость высвобождаемому персоналу по итогам мероприятий по повышению производительности труда? Пути</vt:lpstr>
      <vt:lpstr> Какую роль может играть цифровизация процессов и анализ их цифровых следов для повышения производительности труда на предприятиях? Пути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</dc:creator>
  <cp:lastModifiedBy>АБ</cp:lastModifiedBy>
  <cp:revision>37</cp:revision>
  <dcterms:created xsi:type="dcterms:W3CDTF">2019-10-30T20:10:47Z</dcterms:created>
  <dcterms:modified xsi:type="dcterms:W3CDTF">2019-10-31T01:46:29Z</dcterms:modified>
</cp:coreProperties>
</file>